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66" r:id="rId3"/>
    <p:sldId id="312" r:id="rId4"/>
    <p:sldId id="313" r:id="rId5"/>
    <p:sldId id="311" r:id="rId6"/>
    <p:sldId id="314" r:id="rId7"/>
    <p:sldId id="316" r:id="rId8"/>
    <p:sldId id="328" r:id="rId9"/>
    <p:sldId id="329" r:id="rId10"/>
    <p:sldId id="330" r:id="rId11"/>
    <p:sldId id="325" r:id="rId12"/>
    <p:sldId id="331" r:id="rId13"/>
    <p:sldId id="317" r:id="rId14"/>
    <p:sldId id="332" r:id="rId15"/>
    <p:sldId id="326" r:id="rId16"/>
    <p:sldId id="333" r:id="rId17"/>
    <p:sldId id="318" r:id="rId18"/>
    <p:sldId id="334" r:id="rId19"/>
    <p:sldId id="319" r:id="rId20"/>
    <p:sldId id="335" r:id="rId21"/>
    <p:sldId id="320" r:id="rId22"/>
    <p:sldId id="336" r:id="rId23"/>
    <p:sldId id="327" r:id="rId24"/>
    <p:sldId id="337" r:id="rId25"/>
    <p:sldId id="321" r:id="rId26"/>
    <p:sldId id="338" r:id="rId27"/>
    <p:sldId id="322" r:id="rId28"/>
    <p:sldId id="323" r:id="rId29"/>
    <p:sldId id="324" r:id="rId30"/>
    <p:sldId id="279" r:id="rId31"/>
  </p:sldIdLst>
  <p:sldSz cx="5761038" cy="3240088"/>
  <p:notesSz cx="6858000" cy="9144000"/>
  <p:defaultTextStyle>
    <a:defPPr>
      <a:defRPr lang="pl-PL"/>
    </a:defPPr>
    <a:lvl1pPr marL="0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8036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76072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64108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52144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40180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28216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16252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04288" algn="l" defTabSz="57607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181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Kawczyńska" initials="KK" lastIdx="3" clrIdx="0">
    <p:extLst>
      <p:ext uri="{19B8F6BF-5375-455C-9EA6-DF929625EA0E}">
        <p15:presenceInfo xmlns:p15="http://schemas.microsoft.com/office/powerpoint/2012/main" userId="S::karolina.kawczynska@ad.lasy.gov.pl::78d12708-df9d-4cf9-bf6c-ab3da1844f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843"/>
    <a:srgbClr val="006050"/>
    <a:srgbClr val="33CCFF"/>
    <a:srgbClr val="0066CC"/>
    <a:srgbClr val="0099FF"/>
    <a:srgbClr val="6362A6"/>
    <a:srgbClr val="6181A9"/>
    <a:srgbClr val="5FA4AD"/>
    <a:srgbClr val="5DB195"/>
    <a:srgbClr val="5CB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31" autoAdjust="0"/>
    <p:restoredTop sz="91696" autoAdjust="0"/>
  </p:normalViewPr>
  <p:slideViewPr>
    <p:cSldViewPr>
      <p:cViewPr varScale="1">
        <p:scale>
          <a:sx n="125" d="100"/>
          <a:sy n="125" d="100"/>
        </p:scale>
        <p:origin x="916" y="60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19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3BCCF-363F-465D-81D0-314AF6C237A4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130BA-0A66-4BFB-9958-F61A622C9F1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7708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EC264-E069-44CD-BCDB-8347ED935855}" type="datetimeFigureOut">
              <a:rPr lang="pl-PL" smtClean="0"/>
              <a:t>17.12.2024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9D79F-0ECB-480B-9306-A1BC3254812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5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419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127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9D79F-0ECB-480B-9306-A1BC3254812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870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EF89095-900C-4293-87D4-A99EC7B6CD2C}"/>
              </a:ext>
            </a:extLst>
          </p:cNvPr>
          <p:cNvSpPr txBox="1">
            <a:spLocks/>
          </p:cNvSpPr>
          <p:nvPr userDrawn="1"/>
        </p:nvSpPr>
        <p:spPr>
          <a:xfrm>
            <a:off x="-282154" y="2997729"/>
            <a:ext cx="792287" cy="14401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3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7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10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144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180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8216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6252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4288" algn="l" defTabSz="576072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136BB9F-F41C-4172-B28A-19863538028F}" type="slidenum">
              <a:rPr 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D88CA303-2802-4A87-A6BB-A9F004768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231" y="611932"/>
            <a:ext cx="4970462" cy="432048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B07AB1A-DDFE-44A7-83E9-0A454A0BB7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8231" y="1187996"/>
            <a:ext cx="4968551" cy="1152128"/>
          </a:xfrm>
          <a:prstGeom prst="rect">
            <a:avLst/>
          </a:prstGeom>
        </p:spPr>
        <p:txBody>
          <a:bodyPr/>
          <a:lstStyle>
            <a:lvl1pPr>
              <a:buFont typeface="Arial" panose="020B0604020202020204" pitchFamily="34" charset="0"/>
              <a:buChar char="•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anose="020B0604020202020204" pitchFamily="34" charset="0"/>
              <a:buChar char="•"/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pl-PL" dirty="0"/>
              <a:t>Treść główna, punkt 1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1"/>
            <a:endParaRPr lang="pl-PL" dirty="0"/>
          </a:p>
          <a:p>
            <a:pPr marL="161977" marR="0" lvl="0" indent="-161977" algn="l" defTabSz="43193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/>
              <a:t>Treść główna, punkt 2</a:t>
            </a:r>
          </a:p>
          <a:p>
            <a:pPr lvl="1"/>
            <a:r>
              <a:rPr lang="pl-PL" dirty="0"/>
              <a:t>Podpunkt 1, wymieniane treści, informacje</a:t>
            </a:r>
          </a:p>
          <a:p>
            <a:pPr lvl="1"/>
            <a:r>
              <a:rPr lang="pl-PL" dirty="0"/>
              <a:t>Podpunkt 2, wymieniane treści, informacje</a:t>
            </a:r>
          </a:p>
          <a:p>
            <a:pPr lvl="0"/>
            <a:endParaRPr lang="pl-PL" dirty="0"/>
          </a:p>
          <a:p>
            <a:pPr lvl="0"/>
            <a:endParaRPr lang="pl-PL" dirty="0"/>
          </a:p>
          <a:p>
            <a:pPr lvl="1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6CD6866-0B31-41F9-8EE6-EEF22915835B}"/>
              </a:ext>
            </a:extLst>
          </p:cNvPr>
          <p:cNvSpPr txBox="1"/>
          <p:nvPr userDrawn="1"/>
        </p:nvSpPr>
        <p:spPr>
          <a:xfrm>
            <a:off x="4896743" y="3031512"/>
            <a:ext cx="104778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600" dirty="0">
              <a:solidFill>
                <a:schemeClr val="bg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2B93690-8D83-492B-B3EE-2B63A347A3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0" y="12138"/>
            <a:ext cx="1115415" cy="29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pus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2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4">
            <a:extLst>
              <a:ext uri="{FF2B5EF4-FFF2-40B4-BE49-F238E27FC236}">
                <a16:creationId xmlns:a16="http://schemas.microsoft.com/office/drawing/2014/main" id="{20177F76-2DB7-446B-9FAA-63F18BA59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1850" y="2844180"/>
            <a:ext cx="288231" cy="144016"/>
          </a:xfrm>
          <a:prstGeom prst="rect">
            <a:avLst/>
          </a:prstGeom>
        </p:spPr>
        <p:txBody>
          <a:bodyPr/>
          <a:lstStyle/>
          <a:p>
            <a:pPr algn="ctr"/>
            <a:fld id="{2136BB9F-F41C-4172-B28A-19863538028F}" type="slidenum">
              <a:rPr lang="pl-PL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pl-P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</p:sldLayoutIdLst>
  <p:txStyles>
    <p:titleStyle>
      <a:lvl1pPr algn="ctr" defTabSz="576072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27" indent="-216027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59" indent="-180023" algn="l" defTabSz="576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126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162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84198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872234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448306" indent="-144018" algn="l" defTabSz="576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576072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3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0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4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hyperlink" Target="mailto:losie@krakow.lasy.gov.p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2.png"/><Relationship Id="rId5" Type="http://schemas.openxmlformats.org/officeDocument/2006/relationships/image" Target="../media/image22.jpeg"/><Relationship Id="rId10" Type="http://schemas.openxmlformats.org/officeDocument/2006/relationships/image" Target="../media/image25.emf"/><Relationship Id="rId4" Type="http://schemas.openxmlformats.org/officeDocument/2006/relationships/image" Target="../media/image7.pn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7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10" Type="http://schemas.openxmlformats.org/officeDocument/2006/relationships/image" Target="../media/image12.png"/><Relationship Id="rId4" Type="http://schemas.openxmlformats.org/officeDocument/2006/relationships/image" Target="../media/image22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771362" y="1488445"/>
            <a:ext cx="2167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A9BA2A-6C36-4C13-AD84-5170EF341C3F}"/>
              </a:ext>
            </a:extLst>
          </p:cNvPr>
          <p:cNvSpPr txBox="1"/>
          <p:nvPr/>
        </p:nvSpPr>
        <p:spPr>
          <a:xfrm>
            <a:off x="360246" y="439962"/>
            <a:ext cx="5191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Podtrzymanie tradycji historycznych </a:t>
            </a:r>
            <a:b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świadomości dziedzictwa przyrodniczego na pograniczu polsko-słowackim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BC0380-AAFF-446F-97C0-9D06C0E32158}"/>
              </a:ext>
            </a:extLst>
          </p:cNvPr>
          <p:cNvSpPr txBox="1"/>
          <p:nvPr/>
        </p:nvSpPr>
        <p:spPr>
          <a:xfrm>
            <a:off x="4680719" y="2941946"/>
            <a:ext cx="1047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800" dirty="0">
              <a:solidFill>
                <a:schemeClr val="bg1"/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8E2B8DAB-63C9-438E-90C8-F1C8740D278A}"/>
              </a:ext>
            </a:extLst>
          </p:cNvPr>
          <p:cNvCxnSpPr>
            <a:cxnSpLocks/>
          </p:cNvCxnSpPr>
          <p:nvPr/>
        </p:nvCxnSpPr>
        <p:spPr>
          <a:xfrm flipV="1">
            <a:off x="3600599" y="1108323"/>
            <a:ext cx="0" cy="504056"/>
          </a:xfrm>
          <a:prstGeom prst="line">
            <a:avLst/>
          </a:prstGeom>
          <a:ln w="12700">
            <a:solidFill>
              <a:srgbClr val="006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>
            <a:extLst>
              <a:ext uri="{FF2B5EF4-FFF2-40B4-BE49-F238E27FC236}">
                <a16:creationId xmlns:a16="http://schemas.microsoft.com/office/drawing/2014/main" id="{78B10CA2-1493-4F99-9C05-EAD37FFF13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2" y="35868"/>
            <a:ext cx="1656497" cy="4799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E521EE5-6CA7-4136-9B05-888C75AC98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26" y="2349920"/>
            <a:ext cx="829237" cy="253054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8D34E1-182C-48C6-9FB8-D739D5D8C9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963" y="2186318"/>
            <a:ext cx="523178" cy="53378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4E710FE-6D03-49BE-B830-4F0EA1D4B3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67" y="1730953"/>
            <a:ext cx="523178" cy="523178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1777332-3987-4D6D-BE66-088A292C4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3480" y="1729506"/>
            <a:ext cx="1261284" cy="428836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72FA679-32B5-4E63-B25E-E84B9D174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46" y="3834"/>
            <a:ext cx="1728392" cy="52042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0E6E4B5-2655-48C3-AB92-FB5528B3AF64}"/>
              </a:ext>
            </a:extLst>
          </p:cNvPr>
          <p:cNvSpPr txBox="1"/>
          <p:nvPr/>
        </p:nvSpPr>
        <p:spPr>
          <a:xfrm>
            <a:off x="3888730" y="1058381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Projekt planowany do realizacji </a:t>
            </a:r>
            <a:b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w ramach Programu </a:t>
            </a:r>
            <a:r>
              <a:rPr lang="pl-PL" sz="1000" dirty="0" err="1">
                <a:latin typeface="Arial" panose="020B0604020202020204" pitchFamily="34" charset="0"/>
                <a:cs typeface="Arial" panose="020B0604020202020204" pitchFamily="34" charset="0"/>
              </a:rPr>
              <a:t>Interreg</a:t>
            </a: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000" dirty="0">
                <a:latin typeface="Arial" panose="020B0604020202020204" pitchFamily="34" charset="0"/>
                <a:cs typeface="Arial" panose="020B0604020202020204" pitchFamily="34" charset="0"/>
              </a:rPr>
              <a:t>Polska-Słowacja 2021-2027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85B13DBD-8874-4149-B0EC-0DCA30453F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0" y="1324562"/>
            <a:ext cx="2210658" cy="14739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AD919A4-5FC0-4499-AD46-BCE96A725F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4612" y="2247166"/>
            <a:ext cx="347445" cy="4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61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642599"/>
            <a:ext cx="5544615" cy="1683786"/>
          </a:xfrm>
        </p:spPr>
        <p:txBody>
          <a:bodyPr/>
          <a:lstStyle/>
          <a:p>
            <a:pPr marL="0" indent="0">
              <a:buNone/>
            </a:pPr>
            <a:r>
              <a:rPr lang="pl-PL" sz="9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wydarzenia z historii regionu są według Państwa najważniejsze i powinny być zawarte w plenerowej ekspozycji?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Czy są jakieś lokalne legendy lub historie, które powinny być uwzględnione w narracji ścieżki?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Czy widzą Państwo jakieś dodatkowe udogodnienia, które mogą uatrakcyjnić teren i uważacie za przydatne? Jakie inne elementy lub atrakcje chcieliby Państwo zobaczyć, które mogłyby dodatkowo wzbogacić tę ścieżkę?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dodatkowe elementy powinny być uwzględnione w terenie by ułatwić nawigację po ścieżce?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W jaki sposób można zachęcić więcej osób do odwiedzania tej ścieżki?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2" y="2617430"/>
            <a:ext cx="864096" cy="2636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434" y="2523791"/>
            <a:ext cx="468053" cy="4775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19" y="2509685"/>
            <a:ext cx="468053" cy="4680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84397" y="410837"/>
            <a:ext cx="3693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Park archeologiczno-przyrodniczy w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Wysowej-Zdroju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9C9436D-670E-44E2-8C85-46A1F4EDFF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599" y="2576959"/>
            <a:ext cx="297527" cy="3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8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722893"/>
            <a:ext cx="4068654" cy="1643929"/>
          </a:xfrm>
        </p:spPr>
        <p:txBody>
          <a:bodyPr/>
          <a:lstStyle/>
          <a:p>
            <a:pPr marL="0" indent="0">
              <a:buNone/>
            </a:pPr>
            <a:r>
              <a:rPr lang="pl-PL" sz="900" dirty="0"/>
              <a:t>Rozwiązania konstrukcyjno-architektoniczne nawiązywać będą do stylu epoki XVIII wieku stanowić będzie główny punkt widokowy dla miejscowości uzdrowiskowej </a:t>
            </a:r>
            <a:r>
              <a:rPr lang="pl-PL" sz="900" dirty="0" err="1"/>
              <a:t>Wysowa-Zdrój</a:t>
            </a:r>
            <a:r>
              <a:rPr lang="pl-PL" sz="900" dirty="0"/>
              <a:t>. Wieża wpisywać będzie się w stosowane w czasach funkcjonowania obozów konfederackich rozwiązania służące porozumiewaniu się między poszczególnymi obozami za pośrednictwem tzw. chorągiewek Pułaskiego - czyli systemu flag sygnalizacyjnych (flaga zostanie umieszczona na szczycie zadaszenia wieży). Z wieży odwiedzającym otworzy się niedostępny z poziomu gruntu rozległy widok panoramiczny na Polską i Słowacką </a:t>
            </a:r>
            <a:r>
              <a:rPr lang="pl-PL" sz="900" dirty="0" err="1"/>
              <a:t>częśc</a:t>
            </a:r>
            <a:r>
              <a:rPr lang="pl-PL" sz="900" dirty="0"/>
              <a:t> Beskidu Niskiego z najwyższymi szczytami po stronie PL </a:t>
            </a:r>
            <a:r>
              <a:rPr lang="pl-PL" sz="900" dirty="0" err="1"/>
              <a:t>Lackowa</a:t>
            </a:r>
            <a:r>
              <a:rPr lang="pl-PL" sz="900" dirty="0"/>
              <a:t> (997 m n.p.m.) po stronie </a:t>
            </a:r>
            <a:r>
              <a:rPr lang="pl-PL" sz="900" dirty="0" err="1"/>
              <a:t>Sk</a:t>
            </a:r>
            <a:r>
              <a:rPr lang="pl-PL" sz="900" dirty="0"/>
              <a:t> </a:t>
            </a:r>
            <a:r>
              <a:rPr lang="pl-PL" sz="900" dirty="0" err="1"/>
              <a:t>Busov</a:t>
            </a:r>
            <a:r>
              <a:rPr lang="pl-PL" sz="900" dirty="0"/>
              <a:t> (1002 m n.p.m.), w dogodnych warunkach atmosferycznych z wieży możliwa będzie także obserwacja masywu Tatr Wysokich.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5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887" y="2461059"/>
            <a:ext cx="536091" cy="5469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96" y="246905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49915" y="474627"/>
            <a:ext cx="4160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Budowa wieży widokowej na górze Jawor nad Wysową Zdrój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5A603AC-3621-4ADE-947B-6020805EBE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78" y="607522"/>
            <a:ext cx="1547160" cy="240049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1AB9C44-F421-4ED0-B531-3EBB15F99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0791" y="2502908"/>
            <a:ext cx="347445" cy="4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17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25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029" y="2461059"/>
            <a:ext cx="536091" cy="5469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49915" y="474627"/>
            <a:ext cx="4160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Budowa wieży widokowej na górze Jawor nad Wysową Zdrój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FE01B8E4-E853-4B2E-A8AD-4F4175C83A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915" y="756221"/>
            <a:ext cx="5538916" cy="1642990"/>
          </a:xfrm>
        </p:spPr>
        <p:txBody>
          <a:bodyPr/>
          <a:lstStyle/>
          <a:p>
            <a:pPr marL="0" indent="0">
              <a:buNone/>
            </a:pPr>
            <a:r>
              <a:rPr lang="pl-PL" sz="9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 oceniają Państwo pomysł budowy wieży widokowej w </a:t>
            </a:r>
            <a:r>
              <a:rPr lang="pl-PL" sz="900" dirty="0" err="1"/>
              <a:t>Wysowej-Zdroju</a:t>
            </a:r>
            <a:r>
              <a:rPr lang="pl-PL" sz="900" dirty="0"/>
              <a:t>? Czy uważają Państwo, że taki punkt widokowy będzie atrakcyjny dla turystów i korzystny dla rozwoju miejscowości?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W jaki sposób dziedzictwo kulturowe regionu należy uwzględnić w wyglądzie oraz w drobnej infrastrukturze?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zmiany w infrastrukturze mogą poprawić dostępność tego miejsca?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dodatkowe usługi lub udogodnienia chciałbyś, aby zostały wprowadzone wokół wieży, aby poprawić komfort turystów i mieszkańców?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dodatkowe atrakcje turystyczne mogłyby zostać powiązane z projektem wieży, aby zwiększyć atrakcyjność regionu?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D85728F-1D22-4E52-BC65-F69409259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969" y="2461059"/>
            <a:ext cx="347445" cy="46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2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846273EC-681A-4B1F-8D0F-883A7166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832" y="2644176"/>
            <a:ext cx="1081900" cy="36784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615" y="538399"/>
            <a:ext cx="3890532" cy="2328610"/>
          </a:xfrm>
        </p:spPr>
        <p:txBody>
          <a:bodyPr/>
          <a:lstStyle/>
          <a:p>
            <a:pPr marL="0" indent="0">
              <a:buNone/>
            </a:pPr>
            <a:r>
              <a:rPr lang="pl-PL" sz="1000" dirty="0"/>
              <a:t>Celem niniejszej inwestycji w miejscowości Łosie, w gminie Ropa - wzdłuż drogi dojazdowej do zapory, pomiędzy Zaporą Wodną w Klimkówce, a pierwszym od zapory mostem na rzece Ropa - jest stworzenie funkcjonalnej i bezpiecznej przestrzeni edukacyjnej dla różnych grup wiekowych. </a:t>
            </a:r>
          </a:p>
          <a:p>
            <a:pPr marL="0" indent="0">
              <a:buNone/>
            </a:pPr>
            <a:r>
              <a:rPr lang="pl-PL" sz="1000" dirty="0"/>
              <a:t>Projekt ma na celu poprawę jakości przestrzeni, zachowując jej unikalny charakter, oraz stworzenie spójnego układu komunikacyjnego i funkcjonalnego, który odpowiada potrzebom turystów z Polski i Słowacji. Inspiracją jest koncepcja ogrodów żywiołów: wody, powietrza, ognia i ziemi, wykorzystująca naturalne walory terenu oraz zasady zrównoważonego rozwoju. Ważnym elementem jest ograniczenie ruchu samochodowego na rzecz pieszych i rowerowych szlaków, z wyjątkiem pojazdów uprzywilejowanych. Oświetlenie będzie kierowane na teren, a lampy będą wyłączane po godzinie 22.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32" y="2626297"/>
            <a:ext cx="362598" cy="36994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24" y="2636383"/>
            <a:ext cx="362598" cy="36259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15209" y="342299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Łosiańska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Promenada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329B394C-BEE0-4504-AA72-39FFD74B6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39" y="532311"/>
            <a:ext cx="1763383" cy="206014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5764242-6E00-47EF-8BEB-84E414F86F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0667" y="2632708"/>
            <a:ext cx="271949" cy="3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2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651" y="671914"/>
            <a:ext cx="5581708" cy="2225875"/>
          </a:xfrm>
        </p:spPr>
        <p:txBody>
          <a:bodyPr/>
          <a:lstStyle/>
          <a:p>
            <a:pPr marL="0" indent="0">
              <a:buNone/>
            </a:pPr>
            <a:r>
              <a:rPr lang="pl-PL" sz="10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 oceniasz pomysł stworzenia przestrzeni edukacyjnej wzdłuż drogi dojazdowej do zapory?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zmiany w komunikacji lub infrastruktury powinny zostać wprowadzone, aby zwiększyć komfort użytkowników tej przestrzeni?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Czy pomysł nawiązania do żywiołów (woda, powietrze, ogień, ziemia) w projektowanej przestrzeni jest dla Państwa interesujący?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działania edukacyjne lub informacyjne mogłyby uzupełnić przestrzeń wzdłuż drogi, aby przyciągnąć turystów oraz edukować o lokalnej przyrodzie i historii?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korzyści, Twoim zdaniem, może przynieść ta inwestycja dla społeczności lokalnej?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351" y="2504036"/>
            <a:ext cx="498797" cy="5089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13" y="2523557"/>
            <a:ext cx="469866" cy="46986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42440" y="397003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Łosiańska</a:t>
            </a: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Promenada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FF14C48-F040-41F1-8A47-DCF92D1FEF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559" y="2540455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9FE18D9-6EBC-4420-9310-9AF605639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75" y="251677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60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658950"/>
            <a:ext cx="3744416" cy="1609166"/>
          </a:xfrm>
        </p:spPr>
        <p:txBody>
          <a:bodyPr/>
          <a:lstStyle/>
          <a:p>
            <a:pPr marL="0" indent="0">
              <a:buNone/>
            </a:pPr>
            <a:r>
              <a:rPr lang="pl-PL" sz="900" dirty="0"/>
              <a:t>Zakres inwestycji: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remont istniejących ścieżek spacerowych terenowych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remont istniejących ścieżek spacerowych w formie podestów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remont istniejących schodów terenowych na ścieżce spacerowej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remont istniejącej balustrady przy schodach terenowych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remont istniejących balustrad przy ścieżce spacerowej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budowa balustrad zabezpieczających przy istniejącej ścieżce spacerowej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budowa pomostu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budowa/ montaż tablic informacyjnych i koszy na śmieci do segregacji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039" y="2425363"/>
            <a:ext cx="533001" cy="54380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61" y="2425363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43001" y="436573"/>
            <a:ext cx="473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Remont ścieżki leśnej z centrum Klimkówki do jeziora Klimkówka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30695B3-5452-4AA2-862C-9843EEAA49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28" y="712778"/>
            <a:ext cx="1651846" cy="219385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9E7FFC0-3422-4B5D-95DB-38D812BEDD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728" y="2473281"/>
            <a:ext cx="347445" cy="46326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3DEDADD-5F4F-45B0-BA87-D58715FE3E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576" y="2476425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30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658949"/>
            <a:ext cx="5544616" cy="1902067"/>
          </a:xfrm>
        </p:spPr>
        <p:txBody>
          <a:bodyPr/>
          <a:lstStyle/>
          <a:p>
            <a:pPr marL="0" indent="0">
              <a:buNone/>
            </a:pPr>
            <a:r>
              <a:rPr lang="pl-PL" sz="10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 oceniasz propozycję remontu istniejących ścieżek spacerowych?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Czy masz sugestie dotyczące materiałów, które powinny być użyte do remontu ścieżek?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Czy remont schodów terenowych na ścieżkach spacerowych zwiększy komfort użytkowania tych tras?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Czy widzisz konieczność zastosowania dodatkowych zabezpieczeń?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informacje Państwa zdaniem, powinny znaleźć się na tych tablicach (np. informacje o historii miejsca, florze i faunie, wskazówki turystyczne)?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dodatkowe udogodnienia mogłyby zostać uwzględnione w projekcie, aby poprawić komfort spacerujących?</a:t>
            </a:r>
          </a:p>
          <a:p>
            <a:pPr marL="0" indent="0">
              <a:buNone/>
            </a:pPr>
            <a:endParaRPr lang="pl-PL" sz="1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5" y="117925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02" y="2503941"/>
            <a:ext cx="472442" cy="48201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80" y="2503941"/>
            <a:ext cx="472937" cy="4729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43001" y="436573"/>
            <a:ext cx="47363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Remont ścieżki leśnej z centrum Klimkówki do jeziora Klimkówka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57E8E72-B466-4CD6-9655-10DA48CE2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596" y="2533617"/>
            <a:ext cx="325187" cy="43358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C692499-557F-49BF-B1F5-B141BE352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110" y="2531891"/>
            <a:ext cx="1218006" cy="4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4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9"/>
            <a:ext cx="3693240" cy="146261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Budowa wieży widokowej na górze Szubienica (683 </a:t>
            </a:r>
            <a:r>
              <a:rPr lang="pl-PL" dirty="0" err="1"/>
              <a:t>m.n.p.m</a:t>
            </a:r>
            <a:r>
              <a:rPr lang="pl-PL" dirty="0"/>
              <a:t>.) w Tyliczu. Wieża będzie stanowić jedną z główną atrakcję turystyczną bliskich okolic Krynicy-Zdroju, a rozwiązania architektoniczne nawiązywać będą stylistyką do budowli XVIII wiecznych z podkreśleniem motywu tzw. chorągiewek Pułaskiego, które umożliwiały komunikację pomiędzy obozami Konfederatów rozlokowanych wzdłuż aktualnej granicy PL/SK.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50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89" y="-810"/>
            <a:ext cx="540060" cy="5510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49" y="2455719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474627"/>
            <a:ext cx="3872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Budowa wieży widokowej na górze Szubienica w Tyliczu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5072FF2-A50A-4C26-A688-5CA2891597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66" y="515050"/>
            <a:ext cx="1547160" cy="240049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A987789-FFE3-4A26-BAD2-BF23C1EC0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8499" y="2488325"/>
            <a:ext cx="389284" cy="51904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8360F-FF73-4848-AA0A-A89FC47A3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12" y="2506781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89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736237"/>
            <a:ext cx="5472607" cy="2203827"/>
          </a:xfrm>
        </p:spPr>
        <p:txBody>
          <a:bodyPr/>
          <a:lstStyle/>
          <a:p>
            <a:pPr marL="0" indent="0">
              <a:buNone/>
            </a:pPr>
            <a:r>
              <a:rPr lang="pl-PL" sz="9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 oceniasz pomysł budowy wieży widokowej na górze Szubienica jako atrakcji turystycznej?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elementy historyczne i architektoniczne Twoim zdaniem powinny być uwzględnione, by wieża lepiej nawiązywała do historii tego miejsca?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Państwa zdaniem powinny być główne funkcje wieży widokowej? Czy wieża powinna służyć wyłącznie jako punkt widokowy, czy także jako miejsce edukacyjne?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Czy planowane udogodnienia wokół wieży będą wystarczające?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działania mogą być podjęte, by wieża stała się miejscem, które będzie przyciągać turystów przez cały rok? Czy powinny być organizowane specjalne wydarzenia lub aktywności w tym okresie?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elementy historyczne lub edukacyjne powinny zostać uwzględnione?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Czy jakieś dodatkowe elementy infrastrukturalne powinny zostać wprowadzone, aby poprawić komfort turystów?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900" dirty="0"/>
          </a:p>
          <a:p>
            <a:pPr marL="0" indent="0">
              <a:buNone/>
            </a:pPr>
            <a:endParaRPr lang="pl-PL" sz="9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96" y="2712641"/>
            <a:ext cx="936106" cy="285666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489" y="-810"/>
            <a:ext cx="540060" cy="5510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5" y="2628156"/>
            <a:ext cx="385171" cy="3851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474627"/>
            <a:ext cx="38722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Budowa wieży widokowej na górze Szubienica w Tyliczu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C17A465-57AA-4B88-A243-DBD6A3548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321" y="2644980"/>
            <a:ext cx="264995" cy="3533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C8C2E60-869B-42D1-9C29-B3BF15D88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4245" y="2609571"/>
            <a:ext cx="1143342" cy="3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84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835" y="2577063"/>
            <a:ext cx="460890" cy="470233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851" y="704943"/>
            <a:ext cx="4030501" cy="1663730"/>
          </a:xfrm>
        </p:spPr>
        <p:txBody>
          <a:bodyPr/>
          <a:lstStyle/>
          <a:p>
            <a:pPr marL="0" indent="0">
              <a:buNone/>
            </a:pPr>
            <a:r>
              <a:rPr lang="pl-PL" sz="1000" dirty="0"/>
              <a:t>Koncepcja proponuje utworzenie ścieżki przyrodniczej na 3 trasach na północ od </a:t>
            </a:r>
            <a:r>
              <a:rPr lang="pl-PL" sz="1000" dirty="0" err="1"/>
              <a:t>Bardejova</a:t>
            </a:r>
            <a:r>
              <a:rPr lang="pl-PL" sz="1000" dirty="0"/>
              <a:t> w miejscowości Zborov – </a:t>
            </a:r>
            <a:r>
              <a:rPr lang="pl-PL" sz="1000" dirty="0" err="1"/>
              <a:t>Stebník</a:t>
            </a:r>
            <a:r>
              <a:rPr lang="pl-PL" sz="1000" dirty="0"/>
              <a:t> - </a:t>
            </a:r>
            <a:r>
              <a:rPr lang="pl-PL" sz="1000" dirty="0" err="1"/>
              <a:t>Becherov</a:t>
            </a:r>
            <a:r>
              <a:rPr lang="pl-PL" sz="1000" dirty="0"/>
              <a:t> - uzdrowisko </a:t>
            </a:r>
            <a:r>
              <a:rPr lang="pl-PL" sz="1000" dirty="0" err="1"/>
              <a:t>Bardejov</a:t>
            </a:r>
            <a:r>
              <a:rPr lang="pl-PL" sz="1000" dirty="0"/>
              <a:t>. Możliwości połączenia ze szlakami turystycznymi (Ścieżka Bohaterów SNP, E3. Karpaty Wschodnie połączenie z polskim uzdrowiskiem </a:t>
            </a:r>
            <a:r>
              <a:rPr lang="pl-PL" sz="1000" dirty="0" err="1"/>
              <a:t>Wysowa-Zdrój</a:t>
            </a:r>
            <a:r>
              <a:rPr lang="pl-PL" sz="1000" dirty="0"/>
              <a:t>.</a:t>
            </a:r>
          </a:p>
          <a:p>
            <a:pPr marL="0" indent="0">
              <a:buNone/>
            </a:pPr>
            <a:r>
              <a:rPr lang="pl-PL" sz="1000" dirty="0"/>
              <a:t>W ramach inwestycji planowane jest wykonanie m.in. małego schroniska dla potrzebujących turystów z kominkiem i noclegiem dla 4 osób, jamy borsuczej - instalacja drewnianego borsuka i jamy borsuczej. Ławki i ognisko dla 8-12 osób, altany, fragment ścieżki i drogi, wieża widokowa na „Trzy wzgórza” - z 2x kominkiem i miejscami do siedzenia, studnia z infrastrukturą, naziemna wieża obserwacyjna „kamienna góra”, tablice informacyjne i drogowskazy.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33" y="2742115"/>
            <a:ext cx="864399" cy="2637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246" y="3833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9678" y="318217"/>
            <a:ext cx="42627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Ścieżka przyrodnicza "Borsuk„ wraz z </a:t>
            </a:r>
          </a:p>
          <a:p>
            <a:pPr marL="0" indent="0">
              <a:buNone/>
            </a:pP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budową wieży widokowej i elementami infrastruktury turystycznej</a:t>
            </a:r>
          </a:p>
          <a:p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7D0EE097-B177-4A74-BA74-ACBDC0679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795" y="2609286"/>
            <a:ext cx="304339" cy="40578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4ED2CFD-878E-429C-8A6E-4F39AD367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649" y="2577063"/>
            <a:ext cx="1261284" cy="42883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2CD50C5-1195-4FAA-8978-BA02945617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99" y="474950"/>
            <a:ext cx="1538030" cy="1153522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EED54C46-AEE8-410F-AEFA-346E8F9EA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99" y="1699432"/>
            <a:ext cx="1538030" cy="11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231" y="676068"/>
            <a:ext cx="5112569" cy="1800200"/>
          </a:xfrm>
        </p:spPr>
        <p:txBody>
          <a:bodyPr/>
          <a:lstStyle/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Projekt planowany do realizacji w ramach Programu </a:t>
            </a:r>
            <a:r>
              <a:rPr lang="pl-PL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Interreg</a:t>
            </a:r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 Polska-Słowacja 2021-2027</a:t>
            </a:r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b="1" dirty="0"/>
              <a:t>Priorytetu 3</a:t>
            </a:r>
            <a:r>
              <a:rPr lang="pl-PL" dirty="0"/>
              <a:t>: „Twórcze i atrakcyjnie turystycznie Pogranicze”  </a:t>
            </a:r>
          </a:p>
          <a:p>
            <a:pPr marL="0" indent="0">
              <a:buNone/>
            </a:pPr>
            <a:r>
              <a:rPr lang="pl-PL" b="1" dirty="0"/>
              <a:t>Cel szczegółowy 1</a:t>
            </a:r>
            <a:r>
              <a:rPr lang="pl-PL" dirty="0"/>
              <a:t>: „Wzmacnianie roli kultury i zrównoważonej turystyki w rozwoju gospodarczym, włączeniu społecznym i innowacjach społecznych”.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61" y="2562364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666" y="2340122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74627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Priorytet i cel szczegółowy Programu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26C8B68-3C50-432C-B52C-CC6E1A374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5366" y="2439095"/>
            <a:ext cx="372835" cy="4971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691BCE0-5C44-4E0B-AF38-D449A85AA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38" y="246329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6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306" y="735397"/>
            <a:ext cx="5456425" cy="1663730"/>
          </a:xfrm>
        </p:spPr>
        <p:txBody>
          <a:bodyPr/>
          <a:lstStyle/>
          <a:p>
            <a:pPr marL="0" indent="0">
              <a:buNone/>
            </a:pPr>
            <a:r>
              <a:rPr lang="pl-PL" sz="10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 oceniasz pomysł utworzenia ścieżki przyrodniczej na 3 trasach w okolicach </a:t>
            </a:r>
            <a:r>
              <a:rPr lang="pl-PL" sz="1000" dirty="0" err="1"/>
              <a:t>Bardejova</a:t>
            </a:r>
            <a:r>
              <a:rPr lang="pl-PL" sz="1000" dirty="0"/>
              <a:t>? Czy uważasz, że taka ścieżka będzie atrakcyjna zarówno dla turystów, jak i dla mieszkańców?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elementy infrastruktury, uważasz za najważniejsze w kontekście tej inwestycji?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Czy taka wieża widokowa powinna oferować dodatkowe funkcje, takie jak punkt edukacyjny, czy może być bardziej skoncentrowana na walorach krajobrazowych?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udogodnienia w przestrzeni publicznej byłyby dla Państwa istotne?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dodatkowe elementy edukacyjne, związane z przyrodą lub historią regionu, mogłyby zostać uwzględnione w projekcie?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Czy widzisz potrzebę dodania innych form informacji, które mogłyby wspomagać turystów?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968" y="2757005"/>
            <a:ext cx="739245" cy="2255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564" y="2615356"/>
            <a:ext cx="412883" cy="4212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64" y="19564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152306" y="365653"/>
            <a:ext cx="5304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Ścieżka przyrodnicza "Borsuk„ wraz z </a:t>
            </a:r>
          </a:p>
          <a:p>
            <a:pPr marL="0" indent="0">
              <a:buNone/>
            </a:pPr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budową wieży widokowej i elementami infrastruktury turystycznej</a:t>
            </a:r>
          </a:p>
          <a:p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1DD8CC-4274-49D7-8605-D1962D5640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799" y="2615356"/>
            <a:ext cx="277486" cy="36998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0ED9A20-2CD0-48AC-B2EF-D6E0BD91E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3665" y="2615356"/>
            <a:ext cx="1080120" cy="3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4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223" y="679800"/>
            <a:ext cx="5256584" cy="1504588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ramach projektu wykonana zostanie konserwacja kilku obiektów: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obiekt nr 07 „Odnowa wieży bramnej I, przedzamcze I”;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obiekt nr 21 „Odnowa muru obronnego IV, przedzamcze III”;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obiekt nr 26 „Odnowa bastionu zachodniego II, przedzamcze III”; związane z tym badania archeologiczno-historyczne, wyposażenie i umeblowanie.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4" y="2659530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085" y="2510183"/>
            <a:ext cx="504056" cy="51427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62" y="2047715"/>
            <a:ext cx="450140" cy="45014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0759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Rekonstrukcja części Zamku Zborov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9858DD6-3CBC-458B-8D01-DF6DDE321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0528" y="1667760"/>
            <a:ext cx="2576484" cy="132374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A61DD1A-3F9E-4CB1-AD03-3F31D6CACE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515" y="60442"/>
            <a:ext cx="398221" cy="53096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7EF5464-D9B5-4FAA-9A37-F0AA55B71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469" y="2100630"/>
            <a:ext cx="1267370" cy="4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16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220" y="611932"/>
            <a:ext cx="5544616" cy="1504588"/>
          </a:xfrm>
        </p:spPr>
        <p:txBody>
          <a:bodyPr/>
          <a:lstStyle/>
          <a:p>
            <a:pPr marL="0" indent="0">
              <a:buNone/>
            </a:pPr>
            <a:r>
              <a:rPr lang="pl-PL" sz="10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 oceniasz pomysł konserwacji obiektów historycznych, takich jak wieża bramna, mur obronny i bastion?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elementy historyczne lub architektoniczne powinny zostać uwzględnione przy konserwacji, aby jak najlepiej oddać charakter oryginalnej struktury?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korzyści społeczno-ekonomiczne widzisz w konserwacji tych zabytków?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Czy uważasz, że dodatkowe wyposażenie lub umeblowanie obiektów, takie jak wystawy lub instalacje multimedialne, będą pomocne w lepszym prezentowaniu historii tych miejsc?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Jakie wydarzenia lub inicjatywy (np. warsztaty, rekonstrukcje historyczne) mogłyby zostać zorganizowane w związku z pracami konserwatorskimi, by zaangażować społeczność lokalną?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1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14" y="2748870"/>
            <a:ext cx="775905" cy="23677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91" y="2589833"/>
            <a:ext cx="387952" cy="3958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15" y="2617445"/>
            <a:ext cx="371700" cy="3717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38847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Rekonstrukcja części Zamku Zborov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C7BF0F5-6EDB-43E6-83CE-19E339B90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794" y="25550"/>
            <a:ext cx="398220" cy="5309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08F08C1-ADF6-4CDC-896D-4B13821A6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9508" y="2617445"/>
            <a:ext cx="1110534" cy="3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9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668A46B4-16DC-408F-B7A7-07CB42DE5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031" y="69068"/>
            <a:ext cx="1968612" cy="2952918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9"/>
            <a:ext cx="3080161" cy="146261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 ramach tego projektu wykonana zostanie renowacja 2 wież kościelnych, dachu i pomieszczeń na poddaszu. Również umeblowanie i wyposażenie. Odnowiona przestrzeń przeznaczona będzie na wystawę poświęconą konfederatom barskim. Kościół św. Zofii jest narodowym zabytkiem kultury na obszarze katastralnym Zborov.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2" y="2572341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938" y="2340119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68" y="2405244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474627"/>
            <a:ext cx="2936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Rekonstrukcja części kościoła św. Zofii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57D781D7-5F2D-4A32-8132-F10385824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6796" y="37684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80A0C13-41CE-4907-93A4-B69C3EA5C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8" y="247312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55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9"/>
            <a:ext cx="5168393" cy="1462614"/>
          </a:xfrm>
        </p:spPr>
        <p:txBody>
          <a:bodyPr/>
          <a:lstStyle/>
          <a:p>
            <a:pPr marL="0" indent="0">
              <a:buNone/>
            </a:pPr>
            <a:r>
              <a:rPr lang="pl-PL" sz="9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 oceniasz pomysł renowacji wież kościelnych, dachu i poddasza w kościele św. Zofii?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Czy planowane prace renowacyjne będą miały wpływ na codzienne życie mieszkańców </a:t>
            </a:r>
            <a:r>
              <a:rPr lang="pl-PL" sz="900" dirty="0" err="1"/>
              <a:t>Zborova</a:t>
            </a:r>
            <a:r>
              <a:rPr lang="pl-PL" sz="900" dirty="0"/>
              <a:t>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informacje lub elementy historyczne uważasz za ważne, by znalazły się na wystawie?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dodatkowe elementy wystawowe lub wydarzenia (np. warsztaty, spotkania z historykami) mogłyby wzbogacić tematykę konfederacji barskiej?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Czy uważasz, że przestrzeń kościoła powinna być wykorzystywana również do innych celów, takich jak wydarzenia kulturalne, koncerty czy spotkania społecznościowe?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dodatkowe funkcje tego miejsca byłyby interesujące dla Ciebie i lokalnej społeczności?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dodatkowe działania mogą zwiększyć atrakcyjność tego miejsca dla zwiedzających, np. przewodniki, materiały edukacyjne?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06" y="2701991"/>
            <a:ext cx="881495" cy="26900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420" y="2546821"/>
            <a:ext cx="416351" cy="4247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71" y="2565345"/>
            <a:ext cx="406267" cy="4062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506497"/>
            <a:ext cx="2891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Rekonstrukcja części kościoła św. Zofii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1EA9D7C-55C6-4D5C-8A1E-6E1903120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887" y="35106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B4A3D43-62A6-4332-8727-58871020B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511" y="2605716"/>
            <a:ext cx="1152128" cy="3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621581"/>
            <a:ext cx="5112569" cy="146261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Wydarzenie kulinarne: Prezentacja potraw, przypraw i ziół pogranicza z uwzględnieniem kuchni historycznej  i  przygotowywaniem potraw na miejscu (wydarzenie po polskiej oraz słowackiej stronie granicy)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Występy artystyczne ludowych zespołów pogranicza, artystycznych grup dziecięcych i młodzieżowych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Rekonstrukcje historyczne osadzone w realiach pogranicza </a:t>
            </a:r>
            <a:r>
              <a:rPr lang="pl-PL" sz="900" dirty="0" err="1"/>
              <a:t>Pl-Sk</a:t>
            </a:r>
            <a:r>
              <a:rPr lang="pl-PL" sz="900" dirty="0"/>
              <a:t> z uwzględnieniem czasów Konfederacji Barskiej i świetności zamku w Zborov - potyczki, parady, musztry itp.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Mapa - przewodnik po projekcie (on-line i wersja tradycyjna)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Konferencja historyczna wraz z promocją rzemiosła tradycyjnego  pogranicza </a:t>
            </a:r>
            <a:r>
              <a:rPr lang="pl-PL" sz="900" dirty="0" err="1"/>
              <a:t>Pl-Sk</a:t>
            </a:r>
            <a:endParaRPr lang="pl-PL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Wycieczki szkolne Krynica-Zdrój-Ropa-Zborov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Działania promocyjno-reklamowe projektu - promocja: film, plakatowanie, spot radiowy i tv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56" y="2657824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859" y="2459399"/>
            <a:ext cx="530961" cy="541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06" y="2500785"/>
            <a:ext cx="458953" cy="4589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359971"/>
            <a:ext cx="3008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Działanie miękkie: promocyjno-edukacyjne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DC4F9C4-8D29-4FC9-B42C-AF9545DBB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480" y="2539770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CD71DAC-751B-42F1-86CF-51AF43D8AD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91" y="2515843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8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07" y="593654"/>
            <a:ext cx="5616623" cy="1985012"/>
          </a:xfrm>
        </p:spPr>
        <p:txBody>
          <a:bodyPr/>
          <a:lstStyle/>
          <a:p>
            <a:pPr marL="0" indent="0">
              <a:buNone/>
            </a:pPr>
            <a:r>
              <a:rPr lang="pl-PL" sz="900" dirty="0"/>
              <a:t>Pytanie pomocnicze do formularza partycypacji społecznej: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 oceniają Państwo pomysł organizacji proponowanych wydarzeń promocyjno-edukacyjnych? Czy w Państwa ocenie będą one atrakcyjne zarówno dla turystów, jak i mieszkańców regionu?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działania promocyjno-reklamowe byłyby najskuteczniejsze w przyciąganiu interesariuszy zarówno z Polski, jak i ze Słowacji?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inne inicjatywy lub wydarzenia mogłyby zostać zaplanowane w regionie, aby wzbogacić ofertę turystyczną i przyciągnąć więcej turystów oraz zainteresować lokalne społeczności?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aspekty dotyczące współpracy polsko-słowackiej w kontekście tego projektu są dla Państwa najistotniejsze?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W jaki sposób wydarzenia po obu stronach granicy mogą lepiej współgrać i angażować obie społeczności?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Jakie formy promocji wydarzeń byłyby według Państwa najskuteczniejsze, aby dotrzeć do jak najszerszej grupy odbiorców? 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sz="9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4" y="26473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554" y="2532296"/>
            <a:ext cx="458101" cy="46738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11" y="2540731"/>
            <a:ext cx="458953" cy="4589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359971"/>
            <a:ext cx="30081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Działanie miękkie: promocyjno-edukacyjne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1B516BF-4DDD-41A7-BF7F-964970ECA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703" y="2548551"/>
            <a:ext cx="342643" cy="45685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5C65834-7DEE-4949-9265-B7D21FEF44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190" y="2556525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41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686003"/>
            <a:ext cx="5112569" cy="146261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pl-PL" dirty="0"/>
              <a:t>Wartość kosztów kwalifikowalnych:  4 994 437,87 EUR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dirty="0"/>
              <a:t>Wartość dofinansowania (80%): </a:t>
            </a:r>
            <a:r>
              <a:rPr lang="pl-PL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dirty="0"/>
              <a:t>3 995 550,30 EUR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397" y="2622627"/>
            <a:ext cx="1008114" cy="30764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376" y="2495763"/>
            <a:ext cx="506223" cy="51648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77255"/>
            <a:ext cx="458953" cy="4589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18042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Szacowany budżet projektu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A53BE9F-4A41-4BDC-9902-0D38F9C99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270" y="2546909"/>
            <a:ext cx="305417" cy="40722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B5A84D8B-8756-4D23-91BE-832CAA3ED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95" y="2533026"/>
            <a:ext cx="1168359" cy="39724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E4A62ED-15A3-4D2C-B9B5-46D35B3D18D3}"/>
              </a:ext>
            </a:extLst>
          </p:cNvPr>
          <p:cNvSpPr txBox="1"/>
          <p:nvPr/>
        </p:nvSpPr>
        <p:spPr>
          <a:xfrm>
            <a:off x="304413" y="1446089"/>
            <a:ext cx="52404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Lokalna społeczność i turyści z różnych grup wiekowych, w tym osoby starsze i rodziny z dziećmi, osoby niepełnosprawne, przedszkola, szkoły, uczelnie wyższe o kierunku przyrodniczym i historycznym, organizacje proekologiczne i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prośrodowiskowe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, instytucje zajmujące się osobami niepełnosprawnymi i starszymi, lokalni artyści i rękodzielnicy, organizacje zajmujące się statutowo turystyką, w tym: biura turystyczne.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73D9230A-9A81-4D97-A35D-947ECEE2B2A4}"/>
              </a:ext>
            </a:extLst>
          </p:cNvPr>
          <p:cNvSpPr txBox="1"/>
          <p:nvPr/>
        </p:nvSpPr>
        <p:spPr>
          <a:xfrm>
            <a:off x="332035" y="1184479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Interesariusze</a:t>
            </a:r>
          </a:p>
        </p:txBody>
      </p:sp>
    </p:spTree>
    <p:extLst>
      <p:ext uri="{BB962C8B-B14F-4D97-AF65-F5344CB8AC3E}">
        <p14:creationId xmlns:p14="http://schemas.microsoft.com/office/powerpoint/2010/main" val="279633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4234" y="864369"/>
            <a:ext cx="5112569" cy="146261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01.10.2025 r. – 30.09.2027 r.</a:t>
            </a:r>
          </a:p>
          <a:p>
            <a:pPr marL="0" indent="0">
              <a:buNone/>
            </a:pPr>
            <a:r>
              <a:rPr lang="pl-PL" dirty="0"/>
              <a:t>Termin ten pozwoli na wyłonienie wykonawców w okresie zimowym, by po pierwszych roztopach przystąpić do prac w terenie. Jednocześnie ten termin pozwoli na organizację wydarzeń promocyjno-edukacyjnych w wiosną i latem 2027 r.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27" y="2600653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28" y="2340122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5776EF3-6EF7-46BA-BA26-B7C100F57E62}"/>
              </a:ext>
            </a:extLst>
          </p:cNvPr>
          <p:cNvSpPr txBox="1"/>
          <p:nvPr/>
        </p:nvSpPr>
        <p:spPr>
          <a:xfrm>
            <a:off x="324234" y="524494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Planowany termin realizacji Projektu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1FAFD10-C4F2-435B-A281-F2D16B885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655" y="2405248"/>
            <a:ext cx="398220" cy="5309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6C451C7-144D-4153-9482-DE3B2C35A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14" y="2501432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17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414" y="784368"/>
            <a:ext cx="5112569" cy="1555755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Termin przeprowadzenia partycypacji: 17.12.2024 – 31.12.2024 r.</a:t>
            </a:r>
          </a:p>
          <a:p>
            <a:pPr marL="0" indent="0">
              <a:buNone/>
            </a:pPr>
            <a:r>
              <a:rPr lang="pl-PL" dirty="0"/>
              <a:t>Osoba do kontaktu w sprawie partycypacji: Bartłomiej Sołtys – Nadleśniczy Nadleśnictwa Łosie (</a:t>
            </a:r>
            <a:r>
              <a:rPr lang="pl-PL" dirty="0">
                <a:hlinkClick r:id="rId2"/>
              </a:rPr>
              <a:t>losie@krakow.lasy.gov.pl</a:t>
            </a:r>
            <a:r>
              <a:rPr lang="pl-PL" dirty="0"/>
              <a:t>)</a:t>
            </a:r>
          </a:p>
          <a:p>
            <a:pPr marL="0" indent="0">
              <a:buNone/>
            </a:pPr>
            <a:r>
              <a:rPr lang="pl-PL" dirty="0"/>
              <a:t>W siedzibie każdego partnera na czas partycypacji powstaje punkt konsultacyjny, którym można uzyskać szersze informacje odnośnie planowanych działań oraz złożyć swoje uwagi/sugestie/pytania.</a:t>
            </a:r>
          </a:p>
          <a:p>
            <a:pPr marL="0" indent="0">
              <a:buNone/>
            </a:pPr>
            <a:r>
              <a:rPr lang="pl-PL" dirty="0"/>
              <a:t>Dodatkowo w dniu 23.12.2024 r. planowane jest zorganizowanie webinarium dotyczącego Projektu. Link do webinarium znajduje się stronie prowadzonych partycypacji.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69" y="2583512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581" y="2340123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4" y="474627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Terminy i kontakt partycypacji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3BAFE49-CDA5-4391-A6A3-C83D86304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4434" y="2472948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5342ED5-000C-4F8C-BFD8-512D81049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78" y="2496344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3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248" y="858218"/>
            <a:ext cx="5112569" cy="146261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Głównym celem projektu transgranicznego jest rozwój zrównoważonej turystyki przyrodniczej, która przyczynia się do ochrony środowiska uwzględnia dziedzictwo historyczne regionu, ukazując związki kulturowe i tradycje obu krajów, wzmacnia współpracę transgraniczną oraz wspiera lokalne społeczności. </a:t>
            </a:r>
          </a:p>
          <a:p>
            <a:pPr marL="0" indent="0">
              <a:buNone/>
            </a:pPr>
            <a:r>
              <a:rPr lang="pl-PL" dirty="0"/>
              <a:t>W ten sposób projekt stwarza możliwość połączenia wartości przyrodniczych z historycznymi, oferując turystom pełniejsze doświadczenie, a lokalnym społecznościom przynosząc korzyści zarówno w sferze ochrony środowiska, jak i rozwoju kulturowego i gospodarczego.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77" y="2634802"/>
            <a:ext cx="915522" cy="2793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429" y="2444769"/>
            <a:ext cx="530961" cy="541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59609"/>
            <a:ext cx="476599" cy="476599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30828" y="404555"/>
            <a:ext cx="52404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Główny cel projektu pt. </a:t>
            </a:r>
            <a:r>
              <a:rPr lang="pl-PL" sz="11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Podtrzymanie tradycji historycznych i świadomości dziedzictwa przyrodniczego na pograniczu polsko-słowackim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DDEEFFA-165F-4FA9-ABA5-03A818E37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655" y="2484001"/>
            <a:ext cx="347445" cy="46326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2322B28-7B23-4A6B-BF4A-F2D19A04B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39" y="2496984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14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8230" y="467916"/>
            <a:ext cx="4968551" cy="180020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Zachęcamy do udziału w partycypacjach społecznych dotyczących planowanych do realizacji zadań w ramach projektu: „</a:t>
            </a:r>
            <a:r>
              <a:rPr lang="pl-PL" sz="1100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Podtrzymanie tradycji historycznych i świadomości dziedzictwa przyrodniczego na pograniczu polsko-słowackim</a:t>
            </a:r>
            <a:r>
              <a:rPr lang="pl-PL" dirty="0"/>
              <a:t>” poprzez wypełnienie formularza.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					Serdecznie zapraszamy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5" y="2526621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157" y="2340119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58" y="237633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2E2CD4B-04AC-4980-93A9-B7EA18FB6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050" y="2427400"/>
            <a:ext cx="1261284" cy="42883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084BC9-85EF-49CB-AFB5-E4BAD1962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8180" y="2397656"/>
            <a:ext cx="378523" cy="5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7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255" y="709985"/>
            <a:ext cx="5112569" cy="1462614"/>
          </a:xfrm>
        </p:spPr>
        <p:txBody>
          <a:bodyPr/>
          <a:lstStyle/>
          <a:p>
            <a:pPr marL="0" indent="0">
              <a:buNone/>
            </a:pPr>
            <a:r>
              <a:rPr lang="pl-PL" b="1" dirty="0"/>
              <a:t>Po polskiej stronie: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Nadleśnictwo Łosie (PW)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Gmina Ropa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Gmina Krynica Zdrój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Po słowackiej stronie: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LESY SR, š. p.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err="1"/>
              <a:t>Obec</a:t>
            </a:r>
            <a:r>
              <a:rPr lang="pl-PL" dirty="0"/>
              <a:t> Zborov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49" y="2545709"/>
            <a:ext cx="1080122" cy="3296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254" y="2360838"/>
            <a:ext cx="648072" cy="66120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830" y="2405247"/>
            <a:ext cx="530961" cy="53096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79423" y="388690"/>
            <a:ext cx="2961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Partnerstwo projektu i obszar jego realizacji: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AFC9C2-8DFD-4775-A40D-B7B1A9DE6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263" y="202114"/>
            <a:ext cx="3600398" cy="2405567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CCC9FD6-9B87-4C66-AD42-9B0B6F1211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6209" y="2432530"/>
            <a:ext cx="388370" cy="51782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606B9A63-5A6A-49EC-875A-C84EA313F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50" y="2432530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771362" y="1488445"/>
            <a:ext cx="2167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AA9BA2A-6C36-4C13-AD84-5170EF341C3F}"/>
              </a:ext>
            </a:extLst>
          </p:cNvPr>
          <p:cNvSpPr txBox="1"/>
          <p:nvPr/>
        </p:nvSpPr>
        <p:spPr>
          <a:xfrm>
            <a:off x="1872407" y="423094"/>
            <a:ext cx="24658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Uzasadnienie partnerstwa projektu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BC0380-AAFF-446F-97C0-9D06C0E32158}"/>
              </a:ext>
            </a:extLst>
          </p:cNvPr>
          <p:cNvSpPr txBox="1"/>
          <p:nvPr/>
        </p:nvSpPr>
        <p:spPr>
          <a:xfrm>
            <a:off x="4680719" y="2941946"/>
            <a:ext cx="10477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www.lasy.gov.pl</a:t>
            </a:r>
            <a:endParaRPr lang="pl-PL" sz="800" dirty="0">
              <a:solidFill>
                <a:schemeClr val="bg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8B10CA2-1493-4F99-9C05-EAD37FFF1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2" y="35868"/>
            <a:ext cx="1656497" cy="47992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E521EE5-6CA7-4136-9B05-888C75AC9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00" y="1510618"/>
            <a:ext cx="1350624" cy="41216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78D34E1-182C-48C6-9FB8-D739D5D8C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646" y="2012664"/>
            <a:ext cx="765183" cy="78069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54E710FE-6D03-49BE-B830-4F0EA1D4B3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83" y="1278463"/>
            <a:ext cx="780695" cy="78069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1777332-3987-4D6D-BE66-088A292C4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585" y="819673"/>
            <a:ext cx="1672796" cy="56875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072FA679-32B5-4E63-B25E-E84B9D1740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46" y="3834"/>
            <a:ext cx="1728392" cy="52042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80E6E4B5-2655-48C3-AB92-FB5528B3AF64}"/>
              </a:ext>
            </a:extLst>
          </p:cNvPr>
          <p:cNvSpPr txBox="1"/>
          <p:nvPr/>
        </p:nvSpPr>
        <p:spPr>
          <a:xfrm>
            <a:off x="48942" y="607034"/>
            <a:ext cx="347600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Partnerstwo transgraniczne między przedstawicielami lasów państwowych oraz gminami polskich i słowackich w projekcie turystycznym jest kluczowe dla stworzenia spójnej oferty, łączącej walory przyrodnicze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lokalnym rozwojem. Lasy Państwowe oraz LESY SR, š. p. dostarczają niezbędnej wiedzy na temat zarządzania </a:t>
            </a:r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zasobami naturalnymi i ochrony środowiska, co zapewnia zrównoważony rozwój turystyki w regionie. Z kolei gminy Ropa, Krynica Zdrój i </a:t>
            </a:r>
            <a:r>
              <a:rPr lang="pl-PL" sz="1100" dirty="0" err="1">
                <a:latin typeface="Arial" panose="020B0604020202020204" pitchFamily="34" charset="0"/>
                <a:cs typeface="Arial" panose="020B0604020202020204" pitchFamily="34" charset="0"/>
              </a:rPr>
              <a:t>obec</a:t>
            </a:r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 Zborov, jako przedstawiciele lokalnych społeczności, mają unikalne kompetencje w zakresie organizacji wydarzeń, infrastruktury turystycznej oraz promocji regionu, co pozwala na kompleksowe wykorzystanie potencjału transgranicznego obszaru.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6DD0B2F-9014-48C4-98FB-8E3F1A3AA5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760" y="2124100"/>
            <a:ext cx="439744" cy="5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7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07" y="507886"/>
            <a:ext cx="3465486" cy="1888232"/>
          </a:xfrm>
        </p:spPr>
        <p:txBody>
          <a:bodyPr/>
          <a:lstStyle/>
          <a:p>
            <a:pPr marL="0" indent="0">
              <a:buNone/>
            </a:pPr>
            <a:r>
              <a:rPr lang="pl-PL" sz="900" b="1" dirty="0"/>
              <a:t>Po stronie polskich partnerów: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Nadleśnictwo Łosie</a:t>
            </a:r>
          </a:p>
          <a:p>
            <a:pPr marL="0" indent="0">
              <a:buNone/>
            </a:pPr>
            <a:r>
              <a:rPr lang="pl-PL" sz="900" dirty="0"/>
              <a:t>Park archeologiczno-przyrodniczy w </a:t>
            </a:r>
            <a:r>
              <a:rPr lang="pl-PL" sz="900" dirty="0" err="1"/>
              <a:t>Wysowej-Zdroju</a:t>
            </a:r>
            <a:endParaRPr lang="pl-PL" sz="900" dirty="0"/>
          </a:p>
          <a:p>
            <a:pPr marL="0" indent="0">
              <a:buNone/>
            </a:pPr>
            <a:r>
              <a:rPr lang="pl-PL" sz="900" dirty="0"/>
              <a:t>Budowa wieży widokowej na górze Jawor nad Wysową Zdrój</a:t>
            </a:r>
          </a:p>
          <a:p>
            <a:pPr marL="0" indent="0">
              <a:buNone/>
            </a:pPr>
            <a:endParaRPr lang="pl-PL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Gmina Ropa</a:t>
            </a:r>
          </a:p>
          <a:p>
            <a:pPr marL="0" indent="0">
              <a:buNone/>
            </a:pPr>
            <a:r>
              <a:rPr lang="pl-PL" sz="900" dirty="0" err="1"/>
              <a:t>Łosiańska</a:t>
            </a:r>
            <a:r>
              <a:rPr lang="pl-PL" sz="900" dirty="0"/>
              <a:t> Promenada</a:t>
            </a:r>
          </a:p>
          <a:p>
            <a:pPr marL="0" indent="0">
              <a:buNone/>
            </a:pPr>
            <a:r>
              <a:rPr lang="pl-PL" sz="900" dirty="0"/>
              <a:t>Remont ścieżki leśnej z centrum Klimkówki do jeziora Klimkówka</a:t>
            </a:r>
          </a:p>
          <a:p>
            <a:pPr marL="0" indent="0">
              <a:buNone/>
            </a:pPr>
            <a:endParaRPr lang="pl-PL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Gmina Krynica Zdrój:</a:t>
            </a:r>
          </a:p>
          <a:p>
            <a:pPr marL="0" indent="0">
              <a:buNone/>
            </a:pPr>
            <a:r>
              <a:rPr lang="pl-PL" sz="900" dirty="0"/>
              <a:t>Budowa wieży widokowej na górze Szubienica w Tyliczu</a:t>
            </a:r>
          </a:p>
          <a:p>
            <a:pPr marL="0" indent="0">
              <a:buNone/>
            </a:pPr>
            <a:endParaRPr lang="pl-PL" sz="8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93" y="2619538"/>
            <a:ext cx="881911" cy="2691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855" y="2456188"/>
            <a:ext cx="530961" cy="5417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76" y="2497613"/>
            <a:ext cx="465707" cy="4657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2205545" y="302270"/>
            <a:ext cx="26642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Zadania projektu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FBB4825-49C1-4E8A-A9D2-D8477789F410}"/>
              </a:ext>
            </a:extLst>
          </p:cNvPr>
          <p:cNvSpPr txBox="1">
            <a:spLocks/>
          </p:cNvSpPr>
          <p:nvPr/>
        </p:nvSpPr>
        <p:spPr>
          <a:xfrm>
            <a:off x="3456582" y="502524"/>
            <a:ext cx="2160240" cy="1446186"/>
          </a:xfrm>
          <a:prstGeom prst="rect">
            <a:avLst/>
          </a:prstGeom>
        </p:spPr>
        <p:txBody>
          <a:bodyPr/>
          <a:lstStyle>
            <a:lvl1pPr marL="216027" indent="-216027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8059" indent="-180023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9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12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162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4198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2234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27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830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900" b="1" dirty="0"/>
              <a:t>Po stronie słowackich partnerów: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/>
              <a:t>LESY SR, š. p.</a:t>
            </a:r>
          </a:p>
          <a:p>
            <a:pPr marL="0" indent="0">
              <a:buNone/>
            </a:pPr>
            <a:r>
              <a:rPr lang="pl-PL" sz="900" dirty="0"/>
              <a:t>Ścieżka przyrodnicza "Borsuk” wraz z </a:t>
            </a:r>
          </a:p>
          <a:p>
            <a:pPr marL="0" indent="0">
              <a:buNone/>
            </a:pPr>
            <a:r>
              <a:rPr lang="pl-PL" sz="900" dirty="0"/>
              <a:t>budową wieży widokowej i elementami infrastruktury turystycznej</a:t>
            </a:r>
          </a:p>
          <a:p>
            <a:pPr marL="0" indent="0">
              <a:buNone/>
            </a:pPr>
            <a:endParaRPr lang="pl-PL" sz="9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900" dirty="0" err="1"/>
              <a:t>Obec</a:t>
            </a:r>
            <a:r>
              <a:rPr lang="pl-PL" sz="900" dirty="0"/>
              <a:t> Zborov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900" dirty="0"/>
              <a:t>Rekonstrukcja części Zamku Zborov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900" dirty="0"/>
              <a:t>Rekonstrukcja części kościoła św. Zofii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464C4B8E-5AFE-48F7-9830-99032D1498A7}"/>
              </a:ext>
            </a:extLst>
          </p:cNvPr>
          <p:cNvCxnSpPr>
            <a:cxnSpLocks/>
          </p:cNvCxnSpPr>
          <p:nvPr/>
        </p:nvCxnSpPr>
        <p:spPr>
          <a:xfrm>
            <a:off x="3384575" y="611932"/>
            <a:ext cx="0" cy="1152128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4293A616-FD8B-473A-9F33-B4E7CD588936}"/>
              </a:ext>
            </a:extLst>
          </p:cNvPr>
          <p:cNvSpPr txBox="1">
            <a:spLocks/>
          </p:cNvSpPr>
          <p:nvPr/>
        </p:nvSpPr>
        <p:spPr>
          <a:xfrm>
            <a:off x="3404199" y="2075291"/>
            <a:ext cx="2160240" cy="372109"/>
          </a:xfrm>
          <a:prstGeom prst="rect">
            <a:avLst/>
          </a:prstGeom>
          <a:ln>
            <a:solidFill>
              <a:srgbClr val="1B9843"/>
            </a:solidFill>
          </a:ln>
        </p:spPr>
        <p:txBody>
          <a:bodyPr/>
          <a:lstStyle>
            <a:lvl1pPr marL="216027" indent="-216027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8059" indent="-180023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2009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812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6162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84198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72234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0270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48306" indent="-144018" algn="l" defTabSz="576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900" dirty="0"/>
              <a:t>Działania miękkie – promocyjno-edukacyjne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78DDB992-E7BD-4196-8683-497120B76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980" y="2500060"/>
            <a:ext cx="347445" cy="46326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08A076F-D655-4177-9FE6-488D84B8CD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359" y="2534484"/>
            <a:ext cx="126128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8F3C255-C1C7-43C6-9808-682E0A7FEE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4215" y="754486"/>
            <a:ext cx="5544615" cy="1744165"/>
          </a:xfrm>
        </p:spPr>
        <p:txBody>
          <a:bodyPr/>
          <a:lstStyle/>
          <a:p>
            <a:pPr marL="0" indent="0">
              <a:buNone/>
            </a:pPr>
            <a:r>
              <a:rPr lang="pl-PL" sz="1000" dirty="0"/>
              <a:t>Ścieżka prowadząca przez szczyt góry Jawor została podzielona tematycznie na cztery główne odcinki, na których znajdziemy tablice informacyjne odpowiadające przygotowanej narracji dla każdego odcinka: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fauny i flory lasów Nadleśnictwa Łosie oraz aspektów dotyczących prowadzonej na tym obszarze wielofunkcyjnej gospodarki leśnej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historii Konfederacji Barskiej wraz z plenerową ekspozycją na szczycie góry Jawor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historii bitwy pod Wysową w 1772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1000" dirty="0"/>
              <a:t>informacji o śladach wojen w okolicy Wysowej wraz z opisem pozostałości stanowiska moździerzowego, na sąsiadującym pagórku</a:t>
            </a:r>
          </a:p>
          <a:p>
            <a:pPr marL="0" indent="0">
              <a:buNone/>
            </a:pPr>
            <a:endParaRPr lang="pl-PL" sz="1000" dirty="0"/>
          </a:p>
          <a:p>
            <a:pPr marL="0" indent="0">
              <a:buNone/>
            </a:pPr>
            <a:endParaRPr lang="pl-PL" sz="10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8" y="2700093"/>
            <a:ext cx="864096" cy="26369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269" y="2513820"/>
            <a:ext cx="468053" cy="47754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67" y="2528534"/>
            <a:ext cx="468053" cy="46805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304413" y="474627"/>
            <a:ext cx="3693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Park archeologiczno-przyrodniczy w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Wysowej-Zdroju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53417A8-0FE6-4DAC-9FCA-F396F66F4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129" y="2545488"/>
            <a:ext cx="336526" cy="44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08FB30BA-89BA-4250-8791-5FFCC0592B4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1" y="1497385"/>
            <a:ext cx="2240619" cy="151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" y="2774336"/>
            <a:ext cx="674808" cy="2059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017" y="2580640"/>
            <a:ext cx="391684" cy="3996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9" y="2563906"/>
            <a:ext cx="399624" cy="3996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72209" y="474627"/>
            <a:ext cx="5616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Wizualizacja - Park archeologiczno-przyrodniczy w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Wysowej-Zdroju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537D21B-6C90-4667-B067-BB1AC571AF84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688430" y="868920"/>
            <a:ext cx="674809" cy="212474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9812AFB1-6B64-4631-BD6B-F1EA7FCC577C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2" y="859204"/>
            <a:ext cx="2240618" cy="109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7EDEE6F-3658-4B15-9D4D-6362256E8C9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9" y="852065"/>
            <a:ext cx="2592368" cy="171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AE9CECB-F538-40E2-99BD-570AE26F69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7099" y="2594035"/>
            <a:ext cx="299719" cy="3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6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52D2A54-CF21-48BF-959E-274B0C47C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9" y="2774336"/>
            <a:ext cx="674808" cy="20592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66CE84-7141-47B7-803B-1E6E7D080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17" y="2580640"/>
            <a:ext cx="391684" cy="39962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19CF559-91D4-428D-BF4E-31F5183A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49" y="2563906"/>
            <a:ext cx="399624" cy="3996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1264A88-4967-46E0-A819-D34B13D8B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5" y="3834"/>
            <a:ext cx="1763383" cy="53096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1B7F217E-03E0-41B6-B637-0D2F2C5BAA8F}"/>
              </a:ext>
            </a:extLst>
          </p:cNvPr>
          <p:cNvSpPr txBox="1"/>
          <p:nvPr/>
        </p:nvSpPr>
        <p:spPr>
          <a:xfrm>
            <a:off x="72209" y="474627"/>
            <a:ext cx="5616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Wizualizacja - Park archeologiczno-przyrodniczy w </a:t>
            </a:r>
            <a:r>
              <a:rPr lang="pl-PL" dirty="0" err="1">
                <a:solidFill>
                  <a:srgbClr val="006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Wysowej-Zdroju</a:t>
            </a:r>
            <a:endParaRPr lang="pl-PL" dirty="0">
              <a:solidFill>
                <a:srgbClr val="006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16BEDAEB-66A6-4274-AA00-E38287D0E8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056" y="24813"/>
            <a:ext cx="1261284" cy="42883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2B4B1262-45AB-4BEA-BCA7-3ADBAC198C5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36" y="1224881"/>
            <a:ext cx="3050502" cy="178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A884908-FC68-46CB-A822-259A08A1BC8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719641"/>
            <a:ext cx="2113912" cy="1781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5B50DA62-4735-420B-9D28-A62027DF74A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18" y="832726"/>
            <a:ext cx="1332266" cy="210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1ACE7C41-DC0E-4876-B28C-D50E72764C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102" y="2587187"/>
            <a:ext cx="299719" cy="3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4602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2554</Words>
  <Application>Microsoft Office PowerPoint</Application>
  <PresentationFormat>Niestandardowy</PresentationFormat>
  <Paragraphs>181</Paragraphs>
  <Slides>30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M_USER</dc:creator>
  <cp:lastModifiedBy>Karolina Kawczyńska</cp:lastModifiedBy>
  <cp:revision>168</cp:revision>
  <dcterms:created xsi:type="dcterms:W3CDTF">2016-09-09T09:29:50Z</dcterms:created>
  <dcterms:modified xsi:type="dcterms:W3CDTF">2024-12-17T09:57:59Z</dcterms:modified>
</cp:coreProperties>
</file>